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8" r:id="rId4"/>
  </p:sldMasterIdLst>
  <p:notesMasterIdLst>
    <p:notesMasterId r:id="rId24"/>
  </p:notesMasterIdLst>
  <p:handoutMasterIdLst>
    <p:handoutMasterId r:id="rId25"/>
  </p:handoutMasterIdLst>
  <p:sldIdLst>
    <p:sldId id="256" r:id="rId5"/>
    <p:sldId id="261" r:id="rId6"/>
    <p:sldId id="296" r:id="rId7"/>
    <p:sldId id="260" r:id="rId8"/>
    <p:sldId id="286" r:id="rId9"/>
    <p:sldId id="263" r:id="rId10"/>
    <p:sldId id="264" r:id="rId11"/>
    <p:sldId id="265" r:id="rId12"/>
    <p:sldId id="287" r:id="rId13"/>
    <p:sldId id="289" r:id="rId14"/>
    <p:sldId id="290" r:id="rId15"/>
    <p:sldId id="288" r:id="rId16"/>
    <p:sldId id="291" r:id="rId17"/>
    <p:sldId id="292" r:id="rId18"/>
    <p:sldId id="294" r:id="rId19"/>
    <p:sldId id="293" r:id="rId20"/>
    <p:sldId id="295" r:id="rId21"/>
    <p:sldId id="278" r:id="rId22"/>
    <p:sldId id="258" r:id="rId23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676" autoAdjust="0"/>
    <p:restoredTop sz="94622" autoAdjust="0"/>
  </p:normalViewPr>
  <p:slideViewPr>
    <p:cSldViewPr snapToObjects="1">
      <p:cViewPr varScale="1">
        <p:scale>
          <a:sx n="75" d="100"/>
          <a:sy n="75" d="100"/>
        </p:scale>
        <p:origin x="749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>
      <p:cViewPr varScale="1">
        <p:scale>
          <a:sx n="86" d="100"/>
          <a:sy n="86" d="100"/>
        </p:scale>
        <p:origin x="3786" y="78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F3649A-FBDD-417D-B635-827EAC2BB3D8}" type="datetimeFigureOut">
              <a:rPr lang="hu-HU" smtClean="0"/>
              <a:t>2019. 03. 05.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2D2B46-FBC0-4848-ADD4-EC0C3E11D4B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364135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1230F8-2015-46AC-9C15-B08EDE877F5D}" type="datetimeFigureOut">
              <a:rPr lang="hu-HU" smtClean="0"/>
              <a:pPr/>
              <a:t>2019. 03. 05.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A5C11E-540C-488B-B718-84796C0B45F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365856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pPr/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pPr/>
              <a:t>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253351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pPr/>
              <a:t>4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740299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pPr/>
              <a:t>6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499749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pPr/>
              <a:t>7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381910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pPr/>
              <a:t>8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853142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pPr/>
              <a:t>13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456323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pPr/>
              <a:t>14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668486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pPr/>
              <a:t>18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975193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pPr/>
              <a:t>19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pPr/>
              <a:t>2019. 03. 05.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805236056"/>
      </p:ext>
    </p:extLst>
  </p:cSld>
  <p:clrMapOvr>
    <a:masterClrMapping/>
  </p:clrMapOvr>
  <p:transition spd="slow">
    <p:cov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700075" cy="936104"/>
          </a:xfrm>
        </p:spPr>
        <p:txBody>
          <a:bodyPr>
            <a:normAutofit/>
          </a:bodyPr>
          <a:lstStyle>
            <a:lvl1pPr algn="l">
              <a:defRPr sz="2400"/>
            </a:lvl1pPr>
          </a:lstStyle>
          <a:p>
            <a:r>
              <a:rPr lang="hu-HU" dirty="0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pPr/>
              <a:t>2019. 03. 05.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29614870"/>
      </p:ext>
    </p:extLst>
  </p:cSld>
  <p:clrMapOvr>
    <a:masterClrMapping/>
  </p:clrMapOvr>
  <p:transition spd="slow">
    <p:cov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pPr/>
              <a:t>2019. 03. 05.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469027174"/>
      </p:ext>
    </p:extLst>
  </p:cSld>
  <p:clrMapOvr>
    <a:masterClrMapping/>
  </p:clrMapOvr>
  <p:transition spd="slow">
    <p:cov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pPr/>
              <a:t>2019. 03. 05.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34561434"/>
      </p:ext>
    </p:extLst>
  </p:cSld>
  <p:clrMapOvr>
    <a:masterClrMapping/>
  </p:clrMapOvr>
  <p:transition spd="slow">
    <p:cov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pPr/>
              <a:t>2019. 03. 05.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456131"/>
      </p:ext>
    </p:extLst>
  </p:cSld>
  <p:clrMapOvr>
    <a:masterClrMapping/>
  </p:clrMapOvr>
  <p:transition spd="slow">
    <p:cov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6" name="Tartalom helye 2"/>
          <p:cNvSpPr>
            <a:spLocks noGrp="1"/>
          </p:cNvSpPr>
          <p:nvPr>
            <p:ph idx="1"/>
          </p:nvPr>
        </p:nvSpPr>
        <p:spPr>
          <a:xfrm>
            <a:off x="447989" y="1628800"/>
            <a:ext cx="5111750" cy="4691063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7" name="Kép helye 2"/>
          <p:cNvSpPr>
            <a:spLocks noGrp="1"/>
          </p:cNvSpPr>
          <p:nvPr>
            <p:ph type="pic" idx="13"/>
          </p:nvPr>
        </p:nvSpPr>
        <p:spPr>
          <a:xfrm>
            <a:off x="5724128" y="1633102"/>
            <a:ext cx="3240360" cy="46910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6175770"/>
      </p:ext>
    </p:extLst>
  </p:cSld>
  <p:clrMapOvr>
    <a:masterClrMapping/>
  </p:clrMapOvr>
  <p:transition spd="slow">
    <p:cov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1435100"/>
            <a:ext cx="5111750" cy="46910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pPr/>
              <a:t>2019. 03. 05.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9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1428776667"/>
      </p:ext>
    </p:extLst>
  </p:cSld>
  <p:clrMapOvr>
    <a:masterClrMapping/>
  </p:clrMapOvr>
  <p:transition spd="slow">
    <p:cov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pPr/>
              <a:t>2019. 03. 05.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0349436"/>
      </p:ext>
    </p:extLst>
  </p:cSld>
  <p:clrMapOvr>
    <a:masterClrMapping/>
  </p:clrMapOvr>
  <p:transition spd="slow">
    <p:cov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8"/>
          <p:cNvSpPr>
            <a:spLocks noGrp="1"/>
          </p:cNvSpPr>
          <p:nvPr>
            <p:ph type="title" hasCustomPrompt="1"/>
          </p:nvPr>
        </p:nvSpPr>
        <p:spPr>
          <a:xfrm>
            <a:off x="4495800" y="2286000"/>
            <a:ext cx="4419600" cy="1143000"/>
          </a:xfrm>
        </p:spPr>
        <p:txBody>
          <a:bodyPr anchor="t">
            <a:noAutofit/>
          </a:bodyPr>
          <a:lstStyle>
            <a:lvl1pPr algn="l">
              <a:defRPr sz="4400" b="1" cap="all" baseline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hu-HU" dirty="0"/>
              <a:t>Prezentáció Címe</a:t>
            </a:r>
            <a:endParaRPr lang="en-US" dirty="0"/>
          </a:p>
        </p:txBody>
      </p:sp>
      <p:sp>
        <p:nvSpPr>
          <p:cNvPr id="17" name="Text Placeholder 15"/>
          <p:cNvSpPr>
            <a:spLocks noGrp="1"/>
          </p:cNvSpPr>
          <p:nvPr>
            <p:ph type="body" sz="quarter" idx="10" hasCustomPrompt="1"/>
          </p:nvPr>
        </p:nvSpPr>
        <p:spPr>
          <a:xfrm>
            <a:off x="4495800" y="3886200"/>
            <a:ext cx="4343400" cy="914400"/>
          </a:xfrm>
        </p:spPr>
        <p:txBody>
          <a:bodyPr wrap="square" anchor="t"/>
          <a:lstStyle>
            <a:lvl1pPr marL="514350" indent="-514350" algn="l">
              <a:spcAft>
                <a:spcPts val="600"/>
              </a:spcAft>
              <a:buFontTx/>
              <a:buNone/>
              <a:defRPr cap="all" baseline="0">
                <a:solidFill>
                  <a:srgbClr val="FFFFFF"/>
                </a:solidFill>
                <a:latin typeface="Arial"/>
                <a:cs typeface="Arial"/>
              </a:defRPr>
            </a:lvl1pPr>
            <a:lvl2pPr>
              <a:buNone/>
              <a:defRPr/>
            </a:lvl2pPr>
          </a:lstStyle>
          <a:p>
            <a:pPr lvl="0"/>
            <a:r>
              <a:rPr lang="hu-HU" dirty="0"/>
              <a:t>Click to edit Alcím</a:t>
            </a:r>
          </a:p>
          <a:p>
            <a:pPr lvl="0"/>
            <a:endParaRPr lang="hu-HU" dirty="0"/>
          </a:p>
        </p:txBody>
      </p:sp>
    </p:spTree>
  </p:cSld>
  <p:clrMapOvr>
    <a:masterClrMapping/>
  </p:clrMapOvr>
  <p:transition spd="slow">
    <p:cov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05FFA-4383-4574-9830-A5FF25BE8406}" type="datetimeFigureOut">
              <a:rPr lang="hu-HU" smtClean="0"/>
              <a:pPr/>
              <a:t>2019. 03. 05.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ECFDF-B4B8-4D79-9C23-DD008FAF0A0B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15082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6" r:id="rId7"/>
    <p:sldLayoutId id="2147483667" r:id="rId8"/>
    <p:sldLayoutId id="2147483670" r:id="rId9"/>
  </p:sldLayoutIdLst>
  <p:transition spd="slow">
    <p:cover/>
  </p:transition>
  <p:txStyles>
    <p:titleStyle>
      <a:lvl1pPr algn="l" defTabSz="914400" rtl="0" eaLnBrk="1" latinLnBrk="0" hangingPunct="1">
        <a:spcBef>
          <a:spcPct val="0"/>
        </a:spcBef>
        <a:buNone/>
        <a:defRPr sz="2400" b="1" kern="1200" cap="all" baseline="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0" y="1381226"/>
            <a:ext cx="9144000" cy="2623837"/>
          </a:xfrm>
        </p:spPr>
        <p:txBody>
          <a:bodyPr/>
          <a:lstStyle/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hu-HU" sz="3600" cap="none" dirty="0"/>
              <a:t>KözösségÉpítő</a:t>
            </a:r>
            <a:br>
              <a:rPr lang="hu-HU" sz="3600" cap="none" dirty="0"/>
            </a:br>
            <a:r>
              <a:rPr lang="hu-HU" sz="3600" cap="none" dirty="0"/>
              <a:t>Kecskemét Helyi Közösség</a:t>
            </a:r>
            <a:br>
              <a:rPr lang="hu-HU" sz="3600" cap="none" dirty="0"/>
            </a:br>
            <a:r>
              <a:rPr lang="hu-HU" sz="3600" cap="none" dirty="0"/>
              <a:t>TÁJÉKOZTATÓ FÓRUMA </a:t>
            </a:r>
            <a:br>
              <a:rPr lang="hu-HU" sz="3600" cap="none" dirty="0"/>
            </a:br>
            <a:r>
              <a:rPr lang="hu-HU" sz="3600" dirty="0"/>
              <a:t/>
            </a:r>
            <a:br>
              <a:rPr lang="hu-HU" sz="3600" dirty="0"/>
            </a:br>
            <a:endParaRPr lang="hu-HU" sz="2800" dirty="0"/>
          </a:p>
        </p:txBody>
      </p:sp>
      <p:sp>
        <p:nvSpPr>
          <p:cNvPr id="3" name="Téglalap 2">
            <a:extLst>
              <a:ext uri="{FF2B5EF4-FFF2-40B4-BE49-F238E27FC236}">
                <a16:creationId xmlns:a16="http://schemas.microsoft.com/office/drawing/2014/main" id="{010EE0CC-C853-47B8-BDA7-D5A8FA33EF18}"/>
              </a:ext>
            </a:extLst>
          </p:cNvPr>
          <p:cNvSpPr/>
          <p:nvPr/>
        </p:nvSpPr>
        <p:spPr>
          <a:xfrm>
            <a:off x="0" y="6093296"/>
            <a:ext cx="52200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b="1" dirty="0">
                <a:solidFill>
                  <a:schemeClr val="bg1"/>
                </a:solidFill>
              </a:rPr>
              <a:t>TOP-7.1.1-16-2017-00112</a:t>
            </a:r>
          </a:p>
        </p:txBody>
      </p:sp>
    </p:spTree>
    <p:extLst>
      <p:ext uri="{BB962C8B-B14F-4D97-AF65-F5344CB8AC3E}">
        <p14:creationId xmlns:p14="http://schemas.microsoft.com/office/powerpoint/2010/main" val="1169770538"/>
      </p:ext>
    </p:extLst>
  </p:cSld>
  <p:clrMapOvr>
    <a:masterClrMapping/>
  </p:clrMapOvr>
  <p:transition spd="slow">
    <p:cover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 err="1"/>
              <a:t>HelYI</a:t>
            </a:r>
            <a:r>
              <a:rPr lang="hu-HU" dirty="0"/>
              <a:t> aKCIÓCSOPORT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 anchor="ctr">
            <a:normAutofit/>
          </a:bodyPr>
          <a:lstStyle/>
          <a:p>
            <a:pPr>
              <a:spcAft>
                <a:spcPts val="1200"/>
              </a:spcAft>
            </a:pPr>
            <a:r>
              <a:rPr lang="hu-HU" sz="2400" dirty="0"/>
              <a:t>Megalakulás: 2016. év </a:t>
            </a:r>
          </a:p>
          <a:p>
            <a:pPr>
              <a:spcAft>
                <a:spcPts val="1200"/>
              </a:spcAft>
            </a:pPr>
            <a:r>
              <a:rPr lang="hu-HU" sz="2400" dirty="0"/>
              <a:t>Forma: konzorcium</a:t>
            </a:r>
          </a:p>
          <a:p>
            <a:pPr>
              <a:spcAft>
                <a:spcPts val="1200"/>
              </a:spcAft>
            </a:pPr>
            <a:r>
              <a:rPr lang="hu-HU" sz="2400" dirty="0"/>
              <a:t>Tagság: 13 alapító szervezet</a:t>
            </a:r>
          </a:p>
          <a:p>
            <a:pPr>
              <a:spcAft>
                <a:spcPts val="1200"/>
              </a:spcAft>
            </a:pPr>
            <a:r>
              <a:rPr lang="hu-HU" sz="2400" dirty="0"/>
              <a:t>Vezető: Városi Szociális Közalapítvány</a:t>
            </a:r>
          </a:p>
        </p:txBody>
      </p:sp>
      <p:sp>
        <p:nvSpPr>
          <p:cNvPr id="5" name="Szövegdoboz 4">
            <a:extLst>
              <a:ext uri="{FF2B5EF4-FFF2-40B4-BE49-F238E27FC236}">
                <a16:creationId xmlns:a16="http://schemas.microsoft.com/office/drawing/2014/main" id="{0E5F4254-9E36-4098-9336-EB94E3EB4FB6}"/>
              </a:ext>
            </a:extLst>
          </p:cNvPr>
          <p:cNvSpPr txBox="1"/>
          <p:nvPr/>
        </p:nvSpPr>
        <p:spPr>
          <a:xfrm>
            <a:off x="457200" y="1988840"/>
            <a:ext cx="822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KözösségÉpítő Kecskemét Helyi Közösség</a:t>
            </a:r>
          </a:p>
        </p:txBody>
      </p:sp>
      <p:sp>
        <p:nvSpPr>
          <p:cNvPr id="4" name="Téglalap 3">
            <a:extLst>
              <a:ext uri="{FF2B5EF4-FFF2-40B4-BE49-F238E27FC236}">
                <a16:creationId xmlns:a16="http://schemas.microsoft.com/office/drawing/2014/main" id="{9F41E0F1-040E-4F18-B55A-63AB1024CD43}"/>
              </a:ext>
            </a:extLst>
          </p:cNvPr>
          <p:cNvSpPr/>
          <p:nvPr/>
        </p:nvSpPr>
        <p:spPr>
          <a:xfrm>
            <a:off x="6281936" y="4526282"/>
            <a:ext cx="28620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1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KözösségÉpítő Kecskemét</a:t>
            </a:r>
          </a:p>
          <a:p>
            <a:pPr algn="ctr"/>
            <a:r>
              <a:rPr lang="hu-HU" sz="1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Helyi Közösség</a:t>
            </a:r>
          </a:p>
        </p:txBody>
      </p:sp>
      <p:pic>
        <p:nvPicPr>
          <p:cNvPr id="6" name="Kép 5">
            <a:extLst>
              <a:ext uri="{FF2B5EF4-FFF2-40B4-BE49-F238E27FC236}">
                <a16:creationId xmlns:a16="http://schemas.microsoft.com/office/drawing/2014/main" id="{34E402EE-B4E2-44E5-A3E6-1A7745199CCD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08304" y="3903873"/>
            <a:ext cx="590550" cy="5664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72078426"/>
      </p:ext>
    </p:extLst>
  </p:cSld>
  <p:clrMapOvr>
    <a:masterClrMapping/>
  </p:clrMapOvr>
  <p:transition spd="slow">
    <p:cover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25C1EBD-AAE0-44D5-97F0-3E1D29E6F6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Helyi Közösségi Fejlesztési Stratégia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C42E0BBF-4150-42E3-A71C-54755C4896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3568" y="1600201"/>
            <a:ext cx="1800200" cy="604663"/>
          </a:xfrm>
        </p:spPr>
        <p:txBody>
          <a:bodyPr/>
          <a:lstStyle/>
          <a:p>
            <a:pPr marL="0" indent="0">
              <a:buNone/>
            </a:pPr>
            <a:r>
              <a:rPr lang="hu-HU" dirty="0"/>
              <a:t>Jövőkép</a:t>
            </a: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83756295-1571-4377-9860-26C47129FB46}"/>
              </a:ext>
            </a:extLst>
          </p:cNvPr>
          <p:cNvSpPr txBox="1"/>
          <p:nvPr/>
        </p:nvSpPr>
        <p:spPr>
          <a:xfrm>
            <a:off x="5004048" y="1632920"/>
            <a:ext cx="374441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dirty="0"/>
              <a:t>Kecskemét</a:t>
            </a:r>
            <a:r>
              <a:rPr lang="hu-HU" dirty="0"/>
              <a:t> olyan európai értékeket követő, egyúttal saját identitását is megfogalmazó és azt büszkén vállaló várossá kíván válni, amely</a:t>
            </a:r>
            <a:r>
              <a:rPr lang="hu-HU" b="1" dirty="0"/>
              <a:t> képes egyensúlyt teremteni</a:t>
            </a:r>
            <a:r>
              <a:rPr lang="hu-HU" dirty="0"/>
              <a:t> a </a:t>
            </a:r>
            <a:r>
              <a:rPr lang="hu-HU" b="1" dirty="0"/>
              <a:t>gazdasági fejlődés </a:t>
            </a:r>
            <a:r>
              <a:rPr lang="hu-HU" dirty="0"/>
              <a:t>és </a:t>
            </a:r>
            <a:r>
              <a:rPr lang="hu-HU" b="1" dirty="0"/>
              <a:t>a közösségi értékek </a:t>
            </a:r>
            <a:r>
              <a:rPr lang="hu-HU" dirty="0"/>
              <a:t>között, felelősen gondolkodik természeti és épített környezetéről, társadalmában nyitott, befogadó és innovatív. </a:t>
            </a:r>
          </a:p>
        </p:txBody>
      </p:sp>
      <p:pic>
        <p:nvPicPr>
          <p:cNvPr id="6" name="Kép 5">
            <a:extLst>
              <a:ext uri="{FF2B5EF4-FFF2-40B4-BE49-F238E27FC236}">
                <a16:creationId xmlns:a16="http://schemas.microsoft.com/office/drawing/2014/main" id="{827E80EE-67D8-46AC-9594-87D52E25F9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1365" y="2636912"/>
            <a:ext cx="4295238" cy="3704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3814040"/>
      </p:ext>
    </p:extLst>
  </p:cSld>
  <p:clrMapOvr>
    <a:masterClrMapping/>
  </p:clrMapOvr>
  <p:transition spd="slow">
    <p:cover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5348147" cy="936104"/>
          </a:xfrm>
        </p:spPr>
        <p:txBody>
          <a:bodyPr>
            <a:noAutofit/>
          </a:bodyPr>
          <a:lstStyle/>
          <a:p>
            <a:r>
              <a:rPr lang="hu-HU" dirty="0"/>
              <a:t>Helyi közösségi fejlesztési stratégia megvalósítása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47989" y="1556792"/>
            <a:ext cx="8238811" cy="4569371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hu-HU" sz="2400" dirty="0"/>
              <a:t>Támogatói döntés: 2017.12.22.</a:t>
            </a:r>
          </a:p>
          <a:p>
            <a:pPr>
              <a:spcAft>
                <a:spcPts val="600"/>
              </a:spcAft>
            </a:pPr>
            <a:r>
              <a:rPr lang="hu-HU" sz="2400" dirty="0"/>
              <a:t>Támogatási szerződés: 2018.06.18.</a:t>
            </a:r>
          </a:p>
          <a:p>
            <a:pPr>
              <a:spcAft>
                <a:spcPts val="600"/>
              </a:spcAft>
            </a:pPr>
            <a:r>
              <a:rPr lang="hu-HU" sz="2400" dirty="0"/>
              <a:t>Projekt megvalósítási időszak: 2017.12.01. - 2022.03.31.</a:t>
            </a:r>
          </a:p>
          <a:p>
            <a:pPr>
              <a:spcAft>
                <a:spcPts val="600"/>
              </a:spcAft>
            </a:pPr>
            <a:r>
              <a:rPr lang="hu-HU" sz="2400" dirty="0"/>
              <a:t>750 millió forint tervezhető forrás a HKFS megvalósítására melyből:</a:t>
            </a:r>
          </a:p>
          <a:p>
            <a:pPr lvl="3"/>
            <a:r>
              <a:rPr lang="hu-HU" sz="2400" dirty="0"/>
              <a:t> 500 millió forint ERFA forrás,</a:t>
            </a:r>
          </a:p>
          <a:p>
            <a:pPr lvl="3"/>
            <a:r>
              <a:rPr lang="hu-HU" sz="2400" dirty="0"/>
              <a:t> 250 millió forint ESZA forrás.</a:t>
            </a:r>
          </a:p>
        </p:txBody>
      </p:sp>
    </p:spTree>
    <p:extLst>
      <p:ext uri="{BB962C8B-B14F-4D97-AF65-F5344CB8AC3E}">
        <p14:creationId xmlns:p14="http://schemas.microsoft.com/office/powerpoint/2010/main" val="1211467728"/>
      </p:ext>
    </p:extLst>
  </p:cSld>
  <p:clrMapOvr>
    <a:masterClrMapping/>
  </p:clrMapOvr>
  <p:transition spd="slow">
    <p:cover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34C1055-3562-4AA1-9AAA-8E5938C2E3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5852203" cy="936104"/>
          </a:xfrm>
        </p:spPr>
        <p:txBody>
          <a:bodyPr>
            <a:noAutofit/>
          </a:bodyPr>
          <a:lstStyle/>
          <a:p>
            <a:r>
              <a:rPr lang="hu-HU" dirty="0"/>
              <a:t>Helyi közösségi fejlesztési stratégia megvalósítása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D51AA43D-FC70-4916-81E4-BE29595DAD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2800" dirty="0"/>
              <a:t>750 millió forint felhasználása:</a:t>
            </a:r>
          </a:p>
          <a:p>
            <a:pPr marL="0" indent="0">
              <a:buNone/>
            </a:pPr>
            <a:endParaRPr lang="hu-HU" sz="2800" dirty="0"/>
          </a:p>
          <a:p>
            <a:r>
              <a:rPr lang="hu-HU" sz="2800" dirty="0"/>
              <a:t>637,5 millió forint pályázati eljárásban kiválasztott helyi projektek megvalósítására</a:t>
            </a:r>
          </a:p>
          <a:p>
            <a:pPr marL="0" indent="0">
              <a:buNone/>
            </a:pPr>
            <a:r>
              <a:rPr lang="hu-HU" sz="2800" dirty="0"/>
              <a:t>	- 387,5 millió forint ERFA</a:t>
            </a:r>
          </a:p>
          <a:p>
            <a:pPr marL="0" indent="0">
              <a:buNone/>
            </a:pPr>
            <a:r>
              <a:rPr lang="hu-HU" sz="2800" dirty="0"/>
              <a:t>	- 250 millió forint ESZA</a:t>
            </a:r>
          </a:p>
          <a:p>
            <a:r>
              <a:rPr lang="hu-HU" sz="2800" dirty="0"/>
              <a:t>112,5 millió forint ERFA forrás a program működésére    </a:t>
            </a:r>
          </a:p>
        </p:txBody>
      </p:sp>
    </p:spTree>
    <p:extLst>
      <p:ext uri="{BB962C8B-B14F-4D97-AF65-F5344CB8AC3E}">
        <p14:creationId xmlns:p14="http://schemas.microsoft.com/office/powerpoint/2010/main" val="3771629074"/>
      </p:ext>
    </p:extLst>
  </p:cSld>
  <p:clrMapOvr>
    <a:masterClrMapping/>
  </p:clrMapOvr>
  <p:transition spd="slow">
    <p:cover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5708187" cy="936104"/>
          </a:xfrm>
        </p:spPr>
        <p:txBody>
          <a:bodyPr>
            <a:noAutofit/>
          </a:bodyPr>
          <a:lstStyle/>
          <a:p>
            <a:r>
              <a:rPr lang="hu-HU" dirty="0"/>
              <a:t>Helyi közösségi fejlesztési stratégia megvalósítása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47989" y="1600200"/>
            <a:ext cx="8238811" cy="5069160"/>
          </a:xfrm>
        </p:spPr>
        <p:txBody>
          <a:bodyPr anchor="ctr">
            <a:noAutofit/>
          </a:bodyPr>
          <a:lstStyle/>
          <a:p>
            <a:pPr marL="0" indent="0">
              <a:buNone/>
            </a:pPr>
            <a:r>
              <a:rPr lang="hu-HU" sz="2200" dirty="0"/>
              <a:t>250 millió forint ESZA forrás felhasználása:</a:t>
            </a:r>
          </a:p>
          <a:p>
            <a:r>
              <a:rPr lang="hu-HU" sz="2200" dirty="0"/>
              <a:t>Civil szervezetek működésének támogatására </a:t>
            </a:r>
          </a:p>
          <a:p>
            <a:pPr marL="0" indent="0">
              <a:buNone/>
            </a:pPr>
            <a:r>
              <a:rPr lang="hu-HU" sz="2200" dirty="0"/>
              <a:t>	- 2019. évi meghirdetés várható </a:t>
            </a:r>
          </a:p>
          <a:p>
            <a:endParaRPr lang="hu-HU" sz="2200" dirty="0"/>
          </a:p>
          <a:p>
            <a:pPr marL="0" indent="0">
              <a:buNone/>
            </a:pPr>
            <a:r>
              <a:rPr lang="hu-HU" sz="2200" dirty="0"/>
              <a:t>387,5 millió forint ERFA forrás felhasználása:</a:t>
            </a:r>
          </a:p>
          <a:p>
            <a:pPr>
              <a:spcAft>
                <a:spcPts val="1200"/>
              </a:spcAft>
            </a:pPr>
            <a:r>
              <a:rPr lang="hu-HU" sz="2200" dirty="0"/>
              <a:t>255 millió forint 2 db kulcsprojekt megvalósítására</a:t>
            </a:r>
          </a:p>
          <a:p>
            <a:pPr marL="0" indent="0">
              <a:spcAft>
                <a:spcPts val="1200"/>
              </a:spcAft>
              <a:buNone/>
            </a:pPr>
            <a:r>
              <a:rPr lang="hu-HU" sz="2200" dirty="0"/>
              <a:t>	- 127,5 millió forint a széchenyivárosi 			közösségi ház kialakítására</a:t>
            </a:r>
          </a:p>
          <a:p>
            <a:pPr marL="0" indent="0">
              <a:spcAft>
                <a:spcPts val="1200"/>
              </a:spcAft>
              <a:buNone/>
            </a:pPr>
            <a:r>
              <a:rPr lang="hu-HU" sz="2200" dirty="0"/>
              <a:t>	- 127,5 millió forint a hunyadivárosi 				közösségi ház fejlesztésére</a:t>
            </a:r>
          </a:p>
          <a:p>
            <a:pPr>
              <a:spcAft>
                <a:spcPts val="1200"/>
              </a:spcAft>
            </a:pPr>
            <a:r>
              <a:rPr lang="hu-HU" sz="2200" dirty="0"/>
              <a:t>135 millió forint közösségi- és játszóterek fejlesztésére  </a:t>
            </a:r>
          </a:p>
        </p:txBody>
      </p:sp>
    </p:spTree>
    <p:extLst>
      <p:ext uri="{BB962C8B-B14F-4D97-AF65-F5344CB8AC3E}">
        <p14:creationId xmlns:p14="http://schemas.microsoft.com/office/powerpoint/2010/main" val="1621784862"/>
      </p:ext>
    </p:extLst>
  </p:cSld>
  <p:clrMapOvr>
    <a:masterClrMapping/>
  </p:clrMapOvr>
  <p:transition spd="slow">
    <p:cover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dirty="0"/>
              <a:t>Kulcsprojektek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u-HU" sz="2400" b="1" dirty="0"/>
              <a:t>Kulcsprojektenként önálló helyi felhívás meghirdetve</a:t>
            </a:r>
          </a:p>
          <a:p>
            <a:pPr marL="0" indent="0">
              <a:buNone/>
            </a:pPr>
            <a:endParaRPr lang="hu-HU" sz="2400" b="1" dirty="0"/>
          </a:p>
          <a:p>
            <a:r>
              <a:rPr lang="hu-HU" sz="2400" dirty="0"/>
              <a:t>Helyi felhívás kódszáma: TOP-7.1.1-16-H-112-1</a:t>
            </a:r>
          </a:p>
          <a:p>
            <a:r>
              <a:rPr lang="hu-HU" sz="2400" dirty="0"/>
              <a:t>Helyi felhívás címe: Széchenyi István Közösségi Ház komplex kialakítása</a:t>
            </a:r>
          </a:p>
          <a:p>
            <a:endParaRPr lang="hu-HU" sz="2400" dirty="0"/>
          </a:p>
          <a:p>
            <a:r>
              <a:rPr lang="hu-HU" sz="2400" dirty="0"/>
              <a:t>Helyi felhívás kódszáma: TOP-7.1.1-16-H-112-2</a:t>
            </a:r>
          </a:p>
          <a:p>
            <a:r>
              <a:rPr lang="hu-HU" sz="2400" dirty="0"/>
              <a:t>Helyi felhívás címe: Hunyadivárosi Közösségi Ház komplex fejlesztése</a:t>
            </a:r>
          </a:p>
          <a:p>
            <a:endParaRPr lang="hu-HU" sz="2400" dirty="0"/>
          </a:p>
          <a:p>
            <a:pPr marL="0" indent="0">
              <a:buNone/>
            </a:pPr>
            <a:r>
              <a:rPr lang="hu-HU" sz="2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04233868"/>
      </p:ext>
    </p:extLst>
  </p:cSld>
  <p:clrMapOvr>
    <a:masterClrMapping/>
  </p:clrMapOvr>
  <p:transition spd="slow">
    <p:cover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dirty="0"/>
              <a:t>Kulcsprojektek</a:t>
            </a:r>
          </a:p>
        </p:txBody>
      </p:sp>
      <p:pic>
        <p:nvPicPr>
          <p:cNvPr id="6" name="Kép 5">
            <a:extLst>
              <a:ext uri="{FF2B5EF4-FFF2-40B4-BE49-F238E27FC236}">
                <a16:creationId xmlns:a16="http://schemas.microsoft.com/office/drawing/2014/main" id="{7A18C515-A386-409F-977B-91C6F796CB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706699" y="273690"/>
            <a:ext cx="5470629" cy="74607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Szövegdoboz 6">
            <a:extLst>
              <a:ext uri="{FF2B5EF4-FFF2-40B4-BE49-F238E27FC236}">
                <a16:creationId xmlns:a16="http://schemas.microsoft.com/office/drawing/2014/main" id="{A663A0F3-55BC-4233-A1B3-769648E2CD35}"/>
              </a:ext>
            </a:extLst>
          </p:cNvPr>
          <p:cNvSpPr txBox="1"/>
          <p:nvPr/>
        </p:nvSpPr>
        <p:spPr>
          <a:xfrm>
            <a:off x="971600" y="1700808"/>
            <a:ext cx="2952328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dirty="0">
                <a:solidFill>
                  <a:schemeClr val="bg1"/>
                </a:solidFill>
              </a:rPr>
              <a:t>1.</a:t>
            </a:r>
          </a:p>
          <a:p>
            <a:pPr algn="ctr"/>
            <a:r>
              <a:rPr lang="hu-HU" sz="2400" dirty="0">
                <a:solidFill>
                  <a:schemeClr val="bg1"/>
                </a:solidFill>
              </a:rPr>
              <a:t>Széchenyiváros,</a:t>
            </a:r>
          </a:p>
          <a:p>
            <a:pPr algn="ctr"/>
            <a:r>
              <a:rPr lang="hu-HU" sz="2400" dirty="0">
                <a:solidFill>
                  <a:schemeClr val="bg1"/>
                </a:solidFill>
              </a:rPr>
              <a:t>Széchenyi sétány 6.</a:t>
            </a:r>
          </a:p>
          <a:p>
            <a:pPr algn="ctr"/>
            <a:r>
              <a:rPr lang="hu-HU" sz="2400" dirty="0">
                <a:solidFill>
                  <a:schemeClr val="bg1"/>
                </a:solidFill>
              </a:rPr>
              <a:t>Hrsz: 3708/9</a:t>
            </a:r>
          </a:p>
          <a:p>
            <a:pPr marL="342900" indent="-342900">
              <a:buAutoNum type="arabicPeriod"/>
            </a:pPr>
            <a:endParaRPr lang="hu-HU" dirty="0">
              <a:solidFill>
                <a:schemeClr val="bg1"/>
              </a:solidFill>
            </a:endParaRPr>
          </a:p>
        </p:txBody>
      </p:sp>
      <p:sp>
        <p:nvSpPr>
          <p:cNvPr id="8" name="Téglalap 7">
            <a:extLst>
              <a:ext uri="{FF2B5EF4-FFF2-40B4-BE49-F238E27FC236}">
                <a16:creationId xmlns:a16="http://schemas.microsoft.com/office/drawing/2014/main" id="{ED7EE227-2F10-46BF-8DCF-731305EB9836}"/>
              </a:ext>
            </a:extLst>
          </p:cNvPr>
          <p:cNvSpPr/>
          <p:nvPr/>
        </p:nvSpPr>
        <p:spPr>
          <a:xfrm>
            <a:off x="5144972" y="4399726"/>
            <a:ext cx="29340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2400" dirty="0">
                <a:solidFill>
                  <a:schemeClr val="bg1"/>
                </a:solidFill>
              </a:rPr>
              <a:t>2.</a:t>
            </a:r>
          </a:p>
          <a:p>
            <a:pPr algn="ctr"/>
            <a:r>
              <a:rPr lang="hu-HU" sz="2400" dirty="0">
                <a:solidFill>
                  <a:schemeClr val="bg1"/>
                </a:solidFill>
              </a:rPr>
              <a:t>Hunyadiváros,</a:t>
            </a:r>
          </a:p>
          <a:p>
            <a:pPr algn="ctr"/>
            <a:r>
              <a:rPr lang="hu-HU" sz="2400" dirty="0">
                <a:solidFill>
                  <a:schemeClr val="bg1"/>
                </a:solidFill>
              </a:rPr>
              <a:t>Daróczi köz 14.</a:t>
            </a:r>
          </a:p>
          <a:p>
            <a:pPr algn="ctr"/>
            <a:r>
              <a:rPr lang="hu-HU" sz="2400" dirty="0">
                <a:solidFill>
                  <a:schemeClr val="bg1"/>
                </a:solidFill>
              </a:rPr>
              <a:t>Hrsz: 6398</a:t>
            </a:r>
          </a:p>
        </p:txBody>
      </p:sp>
    </p:spTree>
    <p:extLst>
      <p:ext uri="{BB962C8B-B14F-4D97-AF65-F5344CB8AC3E}">
        <p14:creationId xmlns:p14="http://schemas.microsoft.com/office/powerpoint/2010/main" val="1509565184"/>
      </p:ext>
    </p:extLst>
  </p:cSld>
  <p:clrMapOvr>
    <a:masterClrMapping/>
  </p:clrMapOvr>
  <p:transition spd="slow">
    <p:cover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005F5E9-A37F-41C4-83C0-98716C273F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Kulcsprojektek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0EF3C21D-34C5-4F5E-99F2-FADA130B8F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676672"/>
          </a:xfrm>
        </p:spPr>
        <p:txBody>
          <a:bodyPr/>
          <a:lstStyle/>
          <a:p>
            <a:pPr marL="0" indent="0">
              <a:buNone/>
            </a:pPr>
            <a:r>
              <a:rPr lang="hu-HU" dirty="0"/>
              <a:t>Eltérő adottságok, azonos célok</a:t>
            </a:r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C3A286ED-1EF4-4D55-AD91-B749399E7A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7021" y="2276873"/>
            <a:ext cx="3321500" cy="1866683"/>
          </a:xfrm>
          <a:prstGeom prst="rect">
            <a:avLst/>
          </a:prstGeom>
        </p:spPr>
      </p:pic>
      <p:pic>
        <p:nvPicPr>
          <p:cNvPr id="7" name="Kép 6">
            <a:extLst>
              <a:ext uri="{FF2B5EF4-FFF2-40B4-BE49-F238E27FC236}">
                <a16:creationId xmlns:a16="http://schemas.microsoft.com/office/drawing/2014/main" id="{6CE2437E-B8A2-4E81-868D-9F812193D6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95481" y="2276873"/>
            <a:ext cx="3361057" cy="1888914"/>
          </a:xfrm>
          <a:prstGeom prst="rect">
            <a:avLst/>
          </a:prstGeom>
        </p:spPr>
      </p:pic>
      <p:sp>
        <p:nvSpPr>
          <p:cNvPr id="8" name="Szövegdoboz 7">
            <a:extLst>
              <a:ext uri="{FF2B5EF4-FFF2-40B4-BE49-F238E27FC236}">
                <a16:creationId xmlns:a16="http://schemas.microsoft.com/office/drawing/2014/main" id="{B834B8B1-4DE4-4672-A0C7-B842BC9E59DB}"/>
              </a:ext>
            </a:extLst>
          </p:cNvPr>
          <p:cNvSpPr txBox="1"/>
          <p:nvPr/>
        </p:nvSpPr>
        <p:spPr>
          <a:xfrm>
            <a:off x="627022" y="4820228"/>
            <a:ext cx="7929516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dirty="0"/>
              <a:t>Bővítés, átalakítás, felújítás:</a:t>
            </a:r>
          </a:p>
          <a:p>
            <a:pPr algn="ctr"/>
            <a:r>
              <a:rPr lang="hu-HU" sz="2400" dirty="0"/>
              <a:t>- meglévő közösségi terek felújítása, </a:t>
            </a:r>
          </a:p>
          <a:p>
            <a:pPr marL="342900" indent="-342900" algn="ctr">
              <a:buFontTx/>
              <a:buChar char="-"/>
            </a:pPr>
            <a:r>
              <a:rPr lang="hu-HU" sz="2400" dirty="0"/>
              <a:t>új közösségi terek kialakítása,</a:t>
            </a:r>
          </a:p>
          <a:p>
            <a:pPr algn="ctr"/>
            <a:r>
              <a:rPr lang="hu-HU" sz="2400" dirty="0"/>
              <a:t>- épületenergetikai fejlesztések.</a:t>
            </a:r>
          </a:p>
          <a:p>
            <a:r>
              <a:rPr lang="hu-H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46816270"/>
      </p:ext>
    </p:extLst>
  </p:cSld>
  <p:clrMapOvr>
    <a:masterClrMapping/>
  </p:clrMapOvr>
  <p:transition spd="slow">
    <p:cover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005F5E9-A37F-41C4-83C0-98716C273F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Kulcsprojektek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0EF3C21D-34C5-4F5E-99F2-FADA130B8F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2" y="1412777"/>
            <a:ext cx="8229598" cy="57606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hu-HU" sz="2400" dirty="0"/>
              <a:t>Szakmai elvárások – Széchenyi István Közösségi Ház</a:t>
            </a:r>
          </a:p>
        </p:txBody>
      </p:sp>
      <p:sp>
        <p:nvSpPr>
          <p:cNvPr id="8" name="Szövegdoboz 7">
            <a:extLst>
              <a:ext uri="{FF2B5EF4-FFF2-40B4-BE49-F238E27FC236}">
                <a16:creationId xmlns:a16="http://schemas.microsoft.com/office/drawing/2014/main" id="{B834B8B1-4DE4-4672-A0C7-B842BC9E59DB}"/>
              </a:ext>
            </a:extLst>
          </p:cNvPr>
          <p:cNvSpPr txBox="1"/>
          <p:nvPr/>
        </p:nvSpPr>
        <p:spPr>
          <a:xfrm>
            <a:off x="3995935" y="1988839"/>
            <a:ext cx="46908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dirty="0"/>
              <a:t>Működő könyvtári ellátás funkció megtartása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dirty="0"/>
              <a:t>Könyvtári ellátás infrastruktúrájának fejlesztése </a:t>
            </a:r>
          </a:p>
        </p:txBody>
      </p:sp>
      <p:pic>
        <p:nvPicPr>
          <p:cNvPr id="6" name="Kép 5">
            <a:extLst>
              <a:ext uri="{FF2B5EF4-FFF2-40B4-BE49-F238E27FC236}">
                <a16:creationId xmlns:a16="http://schemas.microsoft.com/office/drawing/2014/main" id="{32067FD3-7492-42F4-8D33-5BF280177E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2120" y="4318211"/>
            <a:ext cx="2818764" cy="1879176"/>
          </a:xfrm>
          <a:prstGeom prst="rect">
            <a:avLst/>
          </a:prstGeom>
        </p:spPr>
      </p:pic>
      <p:pic>
        <p:nvPicPr>
          <p:cNvPr id="10" name="Kép 9">
            <a:extLst>
              <a:ext uri="{FF2B5EF4-FFF2-40B4-BE49-F238E27FC236}">
                <a16:creationId xmlns:a16="http://schemas.microsoft.com/office/drawing/2014/main" id="{7E4077A9-F18E-4BAF-BB63-429616228D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579" y="1988840"/>
            <a:ext cx="2840102" cy="1893401"/>
          </a:xfrm>
          <a:prstGeom prst="rect">
            <a:avLst/>
          </a:prstGeom>
        </p:spPr>
      </p:pic>
      <p:sp>
        <p:nvSpPr>
          <p:cNvPr id="11" name="Szövegdoboz 10">
            <a:extLst>
              <a:ext uri="{FF2B5EF4-FFF2-40B4-BE49-F238E27FC236}">
                <a16:creationId xmlns:a16="http://schemas.microsoft.com/office/drawing/2014/main" id="{0170D691-0AAC-4489-8638-A7F42E889695}"/>
              </a:ext>
            </a:extLst>
          </p:cNvPr>
          <p:cNvSpPr txBox="1"/>
          <p:nvPr/>
        </p:nvSpPr>
        <p:spPr>
          <a:xfrm>
            <a:off x="447990" y="3882241"/>
            <a:ext cx="491599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u-HU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dirty="0"/>
              <a:t>1 db minimum 80 fő befogadására alkalmas többfunkciós rendezvényterem kialakítása,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dirty="0"/>
              <a:t>2 db minimum 20 fős rendezvényterem kialakítása,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dirty="0"/>
              <a:t>2 db minimum 2 fő részére alkalmas iroda kialakítása 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942602712"/>
      </p:ext>
    </p:extLst>
  </p:cSld>
  <p:clrMapOvr>
    <a:masterClrMapping/>
  </p:clrMapOvr>
  <p:transition spd="slow">
    <p:cover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005F5E9-A37F-41C4-83C0-98716C273F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Kulcsprojektek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0EF3C21D-34C5-4F5E-99F2-FADA130B8F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2" y="1412777"/>
            <a:ext cx="8229598" cy="57606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hu-HU" sz="2400" dirty="0"/>
              <a:t>Szakmai elvárások – Hunyadivárosi Közösségi Ház</a:t>
            </a:r>
          </a:p>
        </p:txBody>
      </p:sp>
      <p:sp>
        <p:nvSpPr>
          <p:cNvPr id="8" name="Szövegdoboz 7">
            <a:extLst>
              <a:ext uri="{FF2B5EF4-FFF2-40B4-BE49-F238E27FC236}">
                <a16:creationId xmlns:a16="http://schemas.microsoft.com/office/drawing/2014/main" id="{B834B8B1-4DE4-4672-A0C7-B842BC9E59DB}"/>
              </a:ext>
            </a:extLst>
          </p:cNvPr>
          <p:cNvSpPr txBox="1"/>
          <p:nvPr/>
        </p:nvSpPr>
        <p:spPr>
          <a:xfrm>
            <a:off x="3995935" y="1988839"/>
            <a:ext cx="469086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dirty="0"/>
              <a:t>Minimum 100 fő befogadására alkalmas rendezvényterem kialakítása (épületbővítéssel)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dirty="0"/>
              <a:t>Új vizesblokk kialakítása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dirty="0"/>
              <a:t>Akadálymentesítés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dirty="0"/>
              <a:t>Környezetrendezés</a:t>
            </a:r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C2A23A9E-3896-4E91-A141-5C82B1FD7B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92" y="1927842"/>
            <a:ext cx="2465798" cy="1849348"/>
          </a:xfrm>
          <a:prstGeom prst="rect">
            <a:avLst/>
          </a:prstGeom>
        </p:spPr>
      </p:pic>
      <p:pic>
        <p:nvPicPr>
          <p:cNvPr id="9" name="Kép 8">
            <a:extLst>
              <a:ext uri="{FF2B5EF4-FFF2-40B4-BE49-F238E27FC236}">
                <a16:creationId xmlns:a16="http://schemas.microsoft.com/office/drawing/2014/main" id="{C1C86F13-E586-4E39-86C1-35619256CD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7355" y="4447857"/>
            <a:ext cx="1359682" cy="1812910"/>
          </a:xfrm>
          <a:prstGeom prst="rect">
            <a:avLst/>
          </a:prstGeom>
        </p:spPr>
      </p:pic>
      <p:pic>
        <p:nvPicPr>
          <p:cNvPr id="13" name="Kép 12">
            <a:extLst>
              <a:ext uri="{FF2B5EF4-FFF2-40B4-BE49-F238E27FC236}">
                <a16:creationId xmlns:a16="http://schemas.microsoft.com/office/drawing/2014/main" id="{53B0E5D5-7256-41A5-9CBF-1D9A7B3C18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63987" y="4461708"/>
            <a:ext cx="1368153" cy="1824204"/>
          </a:xfrm>
          <a:prstGeom prst="rect">
            <a:avLst/>
          </a:prstGeom>
        </p:spPr>
      </p:pic>
      <p:pic>
        <p:nvPicPr>
          <p:cNvPr id="15" name="Kép 14">
            <a:extLst>
              <a:ext uri="{FF2B5EF4-FFF2-40B4-BE49-F238E27FC236}">
                <a16:creationId xmlns:a16="http://schemas.microsoft.com/office/drawing/2014/main" id="{D90191CD-3902-426A-8985-2C601E82C4A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 flipV="1">
            <a:off x="896963" y="4411418"/>
            <a:ext cx="2465798" cy="1849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200418"/>
      </p:ext>
    </p:extLst>
  </p:cSld>
  <p:clrMapOvr>
    <a:masterClrMapping/>
  </p:clrMapOvr>
  <p:transition spd="slow">
    <p:cover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005F5E9-A37F-41C4-83C0-98716C273F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Kulcsprojektek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0EF3C21D-34C5-4F5E-99F2-FADA130B8F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7989" y="1600201"/>
            <a:ext cx="8238811" cy="49251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2400" dirty="0"/>
              <a:t>Igényelhető vissza nem térítendő támogatás összege:</a:t>
            </a:r>
          </a:p>
          <a:p>
            <a:pPr marL="0" indent="0">
              <a:buNone/>
            </a:pPr>
            <a:r>
              <a:rPr lang="hu-HU" sz="2400" dirty="0"/>
              <a:t>	- projektenként 127.500.000 Ft. (100% tám. </a:t>
            </a:r>
            <a:r>
              <a:rPr lang="hu-HU" sz="2400" dirty="0" err="1"/>
              <a:t>inten</a:t>
            </a:r>
            <a:r>
              <a:rPr lang="hu-HU" sz="2400" dirty="0"/>
              <a:t>.)</a:t>
            </a:r>
          </a:p>
          <a:p>
            <a:pPr marL="0" indent="0">
              <a:buNone/>
            </a:pPr>
            <a:r>
              <a:rPr lang="hu-HU" sz="2400" dirty="0"/>
              <a:t>Támogatást igénylők köre: </a:t>
            </a:r>
          </a:p>
          <a:p>
            <a:pPr marL="0" indent="0">
              <a:buNone/>
            </a:pPr>
            <a:r>
              <a:rPr lang="hu-HU" sz="2400" dirty="0"/>
              <a:t>	- Kecskemét Megyei Jogú Város Önkormányzata</a:t>
            </a:r>
          </a:p>
          <a:p>
            <a:pPr marL="0" indent="0">
              <a:buNone/>
            </a:pPr>
            <a:r>
              <a:rPr lang="hu-HU" sz="2400" dirty="0"/>
              <a:t>Projekt végrehajtására rendelkezésre álló időtartam:</a:t>
            </a:r>
          </a:p>
          <a:p>
            <a:pPr marL="0" indent="0">
              <a:buNone/>
            </a:pPr>
            <a:r>
              <a:rPr lang="hu-HU" sz="2400" dirty="0"/>
              <a:t>	- 24 hónap </a:t>
            </a:r>
          </a:p>
          <a:p>
            <a:pPr marL="0" indent="0">
              <a:buNone/>
            </a:pPr>
            <a:r>
              <a:rPr lang="hu-HU" sz="2400" dirty="0"/>
              <a:t>Fenntartási kötelezettség:</a:t>
            </a:r>
          </a:p>
          <a:p>
            <a:pPr marL="0" indent="0">
              <a:buNone/>
            </a:pPr>
            <a:r>
              <a:rPr lang="hu-HU" sz="2400" dirty="0"/>
              <a:t>	- 5 év</a:t>
            </a:r>
          </a:p>
          <a:p>
            <a:pPr marL="0" indent="0">
              <a:buNone/>
            </a:pPr>
            <a:r>
              <a:rPr lang="hu-HU" sz="2400" dirty="0"/>
              <a:t>Támogatási kérelem benyújtásának határideje: </a:t>
            </a:r>
          </a:p>
          <a:p>
            <a:pPr marL="0" indent="0">
              <a:buNone/>
            </a:pPr>
            <a:r>
              <a:rPr lang="hu-HU" sz="2400" dirty="0"/>
              <a:t>	- 2019. május 27.</a:t>
            </a:r>
          </a:p>
          <a:p>
            <a:pPr marL="0" indent="0">
              <a:buNone/>
            </a:pPr>
            <a:endParaRPr lang="hu-HU" sz="2400" dirty="0"/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580415003"/>
      </p:ext>
    </p:extLst>
  </p:cSld>
  <p:clrMapOvr>
    <a:masterClrMapping/>
  </p:clrMapOvr>
  <p:transition spd="slow">
    <p:cover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5636179" cy="936104"/>
          </a:xfrm>
        </p:spPr>
        <p:txBody>
          <a:bodyPr>
            <a:noAutofit/>
          </a:bodyPr>
          <a:lstStyle/>
          <a:p>
            <a:r>
              <a:rPr lang="hu-HU" dirty="0"/>
              <a:t>Közösségi- és játszóterek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2400" b="1" dirty="0"/>
              <a:t>Nyílt helyi felhívás szakaszolt beadási határidőkkel </a:t>
            </a:r>
          </a:p>
          <a:p>
            <a:r>
              <a:rPr lang="hu-HU" sz="2400" dirty="0"/>
              <a:t>Helyi felhívás kódszáma: TOP-7.1.1-16-H-112-3</a:t>
            </a:r>
          </a:p>
          <a:p>
            <a:r>
              <a:rPr lang="hu-HU" sz="2400" dirty="0"/>
              <a:t>Helyi felhívás címe: Közösségi- és játszóterek fejlesztése</a:t>
            </a:r>
          </a:p>
          <a:p>
            <a:endParaRPr lang="hu-HU" sz="2400" dirty="0"/>
          </a:p>
          <a:p>
            <a:r>
              <a:rPr lang="hu-HU" sz="2400" dirty="0"/>
              <a:t>Támogatási kérelmek beadási határideje:</a:t>
            </a:r>
          </a:p>
          <a:p>
            <a:pPr marL="0" indent="0">
              <a:buNone/>
            </a:pPr>
            <a:r>
              <a:rPr lang="hu-HU" sz="2400" dirty="0"/>
              <a:t>	- Első szakasz: 2019. május 27.</a:t>
            </a:r>
          </a:p>
          <a:p>
            <a:pPr marL="0" indent="0">
              <a:buNone/>
            </a:pPr>
            <a:r>
              <a:rPr lang="hu-HU" sz="2400" dirty="0"/>
              <a:t>	- Második szakasz: 2019. augusztus 27.</a:t>
            </a:r>
          </a:p>
          <a:p>
            <a:pPr marL="0" indent="0">
              <a:buNone/>
            </a:pPr>
            <a:r>
              <a:rPr lang="hu-HU" sz="2400" dirty="0"/>
              <a:t>	- Harmadik szakasz: 2019. november 27.</a:t>
            </a:r>
          </a:p>
          <a:p>
            <a:pPr marL="0" indent="0">
              <a:buNone/>
            </a:pPr>
            <a:r>
              <a:rPr lang="hu-HU" sz="2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23037036"/>
      </p:ext>
    </p:extLst>
  </p:cSld>
  <p:clrMapOvr>
    <a:masterClrMapping/>
  </p:clrMapOvr>
  <p:transition spd="slow">
    <p:cover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6428267" cy="936104"/>
          </a:xfrm>
        </p:spPr>
        <p:txBody>
          <a:bodyPr>
            <a:noAutofit/>
          </a:bodyPr>
          <a:lstStyle/>
          <a:p>
            <a:r>
              <a:rPr lang="hu-HU" dirty="0"/>
              <a:t>Közösségi- és játszóterek</a:t>
            </a:r>
          </a:p>
        </p:txBody>
      </p:sp>
      <p:sp>
        <p:nvSpPr>
          <p:cNvPr id="7" name="Szövegdoboz 6">
            <a:extLst>
              <a:ext uri="{FF2B5EF4-FFF2-40B4-BE49-F238E27FC236}">
                <a16:creationId xmlns:a16="http://schemas.microsoft.com/office/drawing/2014/main" id="{A663A0F3-55BC-4233-A1B3-769648E2CD35}"/>
              </a:ext>
            </a:extLst>
          </p:cNvPr>
          <p:cNvSpPr txBox="1"/>
          <p:nvPr/>
        </p:nvSpPr>
        <p:spPr>
          <a:xfrm>
            <a:off x="971600" y="1700808"/>
            <a:ext cx="2952328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dirty="0">
                <a:solidFill>
                  <a:schemeClr val="bg1"/>
                </a:solidFill>
              </a:rPr>
              <a:t>1.</a:t>
            </a:r>
          </a:p>
          <a:p>
            <a:pPr algn="ctr"/>
            <a:r>
              <a:rPr lang="hu-HU" sz="2400" dirty="0">
                <a:solidFill>
                  <a:schemeClr val="bg1"/>
                </a:solidFill>
              </a:rPr>
              <a:t>Széchenyiváros,</a:t>
            </a:r>
          </a:p>
          <a:p>
            <a:pPr algn="ctr"/>
            <a:r>
              <a:rPr lang="hu-HU" sz="2400" dirty="0">
                <a:solidFill>
                  <a:schemeClr val="bg1"/>
                </a:solidFill>
              </a:rPr>
              <a:t>Széchenyi sétány 6.</a:t>
            </a:r>
          </a:p>
          <a:p>
            <a:pPr algn="ctr"/>
            <a:r>
              <a:rPr lang="hu-HU" sz="2400" dirty="0">
                <a:solidFill>
                  <a:schemeClr val="bg1"/>
                </a:solidFill>
              </a:rPr>
              <a:t>Hrsz: 3708/9</a:t>
            </a:r>
          </a:p>
          <a:p>
            <a:pPr marL="342900" indent="-342900">
              <a:buAutoNum type="arabicPeriod"/>
            </a:pPr>
            <a:endParaRPr lang="hu-HU" dirty="0">
              <a:solidFill>
                <a:schemeClr val="bg1"/>
              </a:solidFill>
            </a:endParaRPr>
          </a:p>
        </p:txBody>
      </p:sp>
      <p:sp>
        <p:nvSpPr>
          <p:cNvPr id="8" name="Téglalap 7">
            <a:extLst>
              <a:ext uri="{FF2B5EF4-FFF2-40B4-BE49-F238E27FC236}">
                <a16:creationId xmlns:a16="http://schemas.microsoft.com/office/drawing/2014/main" id="{ED7EE227-2F10-46BF-8DCF-731305EB9836}"/>
              </a:ext>
            </a:extLst>
          </p:cNvPr>
          <p:cNvSpPr/>
          <p:nvPr/>
        </p:nvSpPr>
        <p:spPr>
          <a:xfrm>
            <a:off x="5144972" y="4399726"/>
            <a:ext cx="29340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2400" dirty="0">
                <a:solidFill>
                  <a:schemeClr val="bg1"/>
                </a:solidFill>
              </a:rPr>
              <a:t>2.</a:t>
            </a:r>
          </a:p>
          <a:p>
            <a:pPr algn="ctr"/>
            <a:r>
              <a:rPr lang="hu-HU" sz="2400" dirty="0">
                <a:solidFill>
                  <a:schemeClr val="bg1"/>
                </a:solidFill>
              </a:rPr>
              <a:t>Hunyadiváros,</a:t>
            </a:r>
          </a:p>
          <a:p>
            <a:pPr algn="ctr"/>
            <a:r>
              <a:rPr lang="hu-HU" sz="2400" dirty="0">
                <a:solidFill>
                  <a:schemeClr val="bg1"/>
                </a:solidFill>
              </a:rPr>
              <a:t>Daróczi köz 14.</a:t>
            </a:r>
          </a:p>
          <a:p>
            <a:pPr algn="ctr"/>
            <a:r>
              <a:rPr lang="hu-HU" sz="2400" dirty="0">
                <a:solidFill>
                  <a:schemeClr val="bg1"/>
                </a:solidFill>
              </a:rPr>
              <a:t>Hrsz: 6398</a:t>
            </a:r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DEA357FF-919D-4757-9626-3BB46A0EC0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732" y="1237150"/>
            <a:ext cx="7886535" cy="5576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767161"/>
      </p:ext>
    </p:extLst>
  </p:cSld>
  <p:clrMapOvr>
    <a:masterClrMapping/>
  </p:clrMapOvr>
  <p:transition spd="slow">
    <p:cover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005F5E9-A37F-41C4-83C0-98716C273F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4988107" cy="936104"/>
          </a:xfrm>
        </p:spPr>
        <p:txBody>
          <a:bodyPr/>
          <a:lstStyle/>
          <a:p>
            <a:r>
              <a:rPr lang="hu-HU" dirty="0"/>
              <a:t>Közösségi- és játszóterek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0EF3C21D-34C5-4F5E-99F2-FADA130B8F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6766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2400" dirty="0"/>
              <a:t>Cél a szabadtéri közösségi és kulturális terek megújítása</a:t>
            </a:r>
          </a:p>
        </p:txBody>
      </p:sp>
      <p:sp>
        <p:nvSpPr>
          <p:cNvPr id="8" name="Szövegdoboz 7">
            <a:extLst>
              <a:ext uri="{FF2B5EF4-FFF2-40B4-BE49-F238E27FC236}">
                <a16:creationId xmlns:a16="http://schemas.microsoft.com/office/drawing/2014/main" id="{B834B8B1-4DE4-4672-A0C7-B842BC9E59DB}"/>
              </a:ext>
            </a:extLst>
          </p:cNvPr>
          <p:cNvSpPr txBox="1"/>
          <p:nvPr/>
        </p:nvSpPr>
        <p:spPr>
          <a:xfrm>
            <a:off x="627022" y="4820228"/>
            <a:ext cx="79295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dirty="0"/>
              <a:t>Nyílt közösségi terek, játszóterek és sportterek, közkertek és parkok, </a:t>
            </a:r>
          </a:p>
          <a:p>
            <a:pPr algn="ctr"/>
            <a:r>
              <a:rPr lang="hu-HU" sz="2400" dirty="0"/>
              <a:t>felújítása, bővítése, kialakítása</a:t>
            </a:r>
            <a:endParaRPr lang="hu-HU" dirty="0"/>
          </a:p>
        </p:txBody>
      </p:sp>
      <p:pic>
        <p:nvPicPr>
          <p:cNvPr id="6" name="Kép 5">
            <a:extLst>
              <a:ext uri="{FF2B5EF4-FFF2-40B4-BE49-F238E27FC236}">
                <a16:creationId xmlns:a16="http://schemas.microsoft.com/office/drawing/2014/main" id="{BEB991EA-A1B8-40B8-B7FB-FF9A50BC3D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7022" y="2420888"/>
            <a:ext cx="3369392" cy="2016223"/>
          </a:xfrm>
          <a:prstGeom prst="rect">
            <a:avLst/>
          </a:prstGeom>
        </p:spPr>
      </p:pic>
      <p:pic>
        <p:nvPicPr>
          <p:cNvPr id="7" name="Kép 6" descr="Tuzok-Szarcsa u.jatszoter.JPG">
            <a:extLst>
              <a:ext uri="{FF2B5EF4-FFF2-40B4-BE49-F238E27FC236}">
                <a16:creationId xmlns:a16="http://schemas.microsoft.com/office/drawing/2014/main" id="{CC7FE01F-CF92-457C-892B-29F98D3A1AAE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860032" y="2413741"/>
            <a:ext cx="3369392" cy="2016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948431"/>
      </p:ext>
    </p:extLst>
  </p:cSld>
  <p:clrMapOvr>
    <a:masterClrMapping/>
  </p:clrMapOvr>
  <p:transition spd="slow">
    <p:cover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005F5E9-A37F-41C4-83C0-98716C273F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5492163" cy="936104"/>
          </a:xfrm>
        </p:spPr>
        <p:txBody>
          <a:bodyPr/>
          <a:lstStyle/>
          <a:p>
            <a:r>
              <a:rPr lang="hu-HU" dirty="0"/>
              <a:t>Közösségi- és játszóterek</a:t>
            </a:r>
          </a:p>
        </p:txBody>
      </p:sp>
      <p:pic>
        <p:nvPicPr>
          <p:cNvPr id="11" name="Kép 10" descr="Kisfai_2817.JPG">
            <a:extLst>
              <a:ext uri="{FF2B5EF4-FFF2-40B4-BE49-F238E27FC236}">
                <a16:creationId xmlns:a16="http://schemas.microsoft.com/office/drawing/2014/main" id="{6DE504DE-F50C-4250-8F6E-8DAC2D5457C4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11560" y="1628800"/>
            <a:ext cx="3232785" cy="2414270"/>
          </a:xfrm>
          <a:prstGeom prst="rect">
            <a:avLst/>
          </a:prstGeom>
        </p:spPr>
      </p:pic>
      <p:sp>
        <p:nvSpPr>
          <p:cNvPr id="13" name="Szövegdoboz 12">
            <a:extLst>
              <a:ext uri="{FF2B5EF4-FFF2-40B4-BE49-F238E27FC236}">
                <a16:creationId xmlns:a16="http://schemas.microsoft.com/office/drawing/2014/main" id="{638ED875-7AA1-4109-9288-398D85238714}"/>
              </a:ext>
            </a:extLst>
          </p:cNvPr>
          <p:cNvSpPr txBox="1"/>
          <p:nvPr/>
        </p:nvSpPr>
        <p:spPr>
          <a:xfrm>
            <a:off x="3872920" y="1628800"/>
            <a:ext cx="423094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hu-HU" sz="2400" dirty="0"/>
              <a:t>Játszótéri eszközök telepítése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u-HU" sz="2400" dirty="0"/>
              <a:t>Szabadtéri sporteszközök telepítése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u-HU" sz="2400" dirty="0"/>
              <a:t>Utcabútorok telepítése</a:t>
            </a:r>
          </a:p>
        </p:txBody>
      </p:sp>
      <p:sp>
        <p:nvSpPr>
          <p:cNvPr id="14" name="Szövegdoboz 13">
            <a:extLst>
              <a:ext uri="{FF2B5EF4-FFF2-40B4-BE49-F238E27FC236}">
                <a16:creationId xmlns:a16="http://schemas.microsoft.com/office/drawing/2014/main" id="{232091DA-9D2D-4A87-8F6D-FAF3B3EA7ACE}"/>
              </a:ext>
            </a:extLst>
          </p:cNvPr>
          <p:cNvSpPr txBox="1"/>
          <p:nvPr/>
        </p:nvSpPr>
        <p:spPr>
          <a:xfrm>
            <a:off x="611560" y="4043069"/>
            <a:ext cx="39604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2400" dirty="0"/>
              <a:t>Zöldfelület rendezés, parkosítás, növénytelepítés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2400" dirty="0"/>
              <a:t>Térkő és egyéb burkolatok építése, meglévők felújítása</a:t>
            </a:r>
          </a:p>
        </p:txBody>
      </p:sp>
      <p:pic>
        <p:nvPicPr>
          <p:cNvPr id="15" name="Kép 14" descr="DSCF9965.JPG">
            <a:extLst>
              <a:ext uri="{FF2B5EF4-FFF2-40B4-BE49-F238E27FC236}">
                <a16:creationId xmlns:a16="http://schemas.microsoft.com/office/drawing/2014/main" id="{15751DE7-24EB-40EA-AEFD-E01554C6EE36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345770" y="4077283"/>
            <a:ext cx="3735367" cy="2414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153217"/>
      </p:ext>
    </p:extLst>
  </p:cSld>
  <p:clrMapOvr>
    <a:masterClrMapping/>
  </p:clrMapOvr>
  <p:transition spd="slow">
    <p:cover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005F5E9-A37F-41C4-83C0-98716C273F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5204131" cy="936104"/>
          </a:xfrm>
        </p:spPr>
        <p:txBody>
          <a:bodyPr/>
          <a:lstStyle/>
          <a:p>
            <a:r>
              <a:rPr lang="hu-HU" dirty="0"/>
              <a:t>Közösségi- és játszóterek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0EF3C21D-34C5-4F5E-99F2-FADA130B8F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9653" y="1600201"/>
            <a:ext cx="8238811" cy="4925144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hu-HU" sz="2400" dirty="0"/>
              <a:t>Igényelhető vissza nem térítendő támogatás összege:</a:t>
            </a:r>
          </a:p>
          <a:p>
            <a:pPr marL="0" indent="0">
              <a:buNone/>
            </a:pPr>
            <a:r>
              <a:rPr lang="hu-HU" sz="2400" dirty="0"/>
              <a:t>	- minimum 7.500.000 Ft (100% támogatási intenzitás)</a:t>
            </a:r>
          </a:p>
          <a:p>
            <a:pPr marL="0" indent="0">
              <a:buNone/>
            </a:pPr>
            <a:r>
              <a:rPr lang="hu-HU" sz="2400" dirty="0"/>
              <a:t>	- maximum 125.000.000 Ft (100% támogatási intenzitás)</a:t>
            </a:r>
          </a:p>
          <a:p>
            <a:pPr marL="0" indent="0">
              <a:buNone/>
            </a:pPr>
            <a:r>
              <a:rPr lang="hu-HU" sz="2400" dirty="0"/>
              <a:t>Támogatást igénylők köre: </a:t>
            </a:r>
          </a:p>
          <a:p>
            <a:pPr marL="0" indent="0">
              <a:buNone/>
            </a:pPr>
            <a:r>
              <a:rPr lang="hu-HU" sz="2400" dirty="0"/>
              <a:t>	- gazdasági társaság,  helyi önkormányzat,</a:t>
            </a:r>
          </a:p>
          <a:p>
            <a:pPr marL="0" indent="0">
              <a:buNone/>
            </a:pPr>
            <a:r>
              <a:rPr lang="hu-HU" sz="2400" dirty="0"/>
              <a:t>	 egyesület, egyházi jogi személy, </a:t>
            </a:r>
          </a:p>
          <a:p>
            <a:pPr marL="0" indent="0">
              <a:buNone/>
            </a:pPr>
            <a:r>
              <a:rPr lang="hu-HU" sz="2400" dirty="0"/>
              <a:t>	 alapítvány,  nonprofit gazdasági társaság,</a:t>
            </a:r>
          </a:p>
          <a:p>
            <a:pPr marL="0" indent="0">
              <a:buNone/>
            </a:pPr>
            <a:r>
              <a:rPr lang="hu-HU" sz="2400" dirty="0"/>
              <a:t>	 és/vagy azok által alkotott konzorcium </a:t>
            </a:r>
          </a:p>
          <a:p>
            <a:pPr marL="0" indent="0">
              <a:buNone/>
            </a:pPr>
            <a:r>
              <a:rPr lang="hu-HU" sz="2400" dirty="0"/>
              <a:t>Projekt végrehajtására rendelkezésre álló időtartam:</a:t>
            </a:r>
          </a:p>
          <a:p>
            <a:pPr marL="0" indent="0">
              <a:buNone/>
            </a:pPr>
            <a:r>
              <a:rPr lang="hu-HU" sz="2400" dirty="0"/>
              <a:t>	- 24 hónap </a:t>
            </a:r>
          </a:p>
          <a:p>
            <a:pPr marL="0" indent="0">
              <a:buNone/>
            </a:pPr>
            <a:r>
              <a:rPr lang="hu-HU" sz="2400" dirty="0"/>
              <a:t>Fenntartási kötelezettség:</a:t>
            </a:r>
          </a:p>
          <a:p>
            <a:pPr marL="0" indent="0">
              <a:buNone/>
            </a:pPr>
            <a:r>
              <a:rPr lang="hu-HU" sz="2400" dirty="0"/>
              <a:t>	- 5 év</a:t>
            </a: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828446239"/>
      </p:ext>
    </p:extLst>
  </p:cSld>
  <p:clrMapOvr>
    <a:masterClrMapping/>
  </p:clrMapOvr>
  <p:transition spd="slow">
    <p:cover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/>
              <a:t>További információk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hu-HU" sz="2800" dirty="0"/>
              <a:t>CLLD Munkaszervezet</a:t>
            </a:r>
          </a:p>
          <a:p>
            <a:pPr marL="0" indent="0" algn="ctr">
              <a:buNone/>
            </a:pPr>
            <a:endParaRPr lang="hu-HU" sz="2800" dirty="0"/>
          </a:p>
          <a:p>
            <a:pPr marL="0" indent="0" algn="ctr">
              <a:buNone/>
            </a:pPr>
            <a:r>
              <a:rPr lang="hu-HU" sz="2800" dirty="0"/>
              <a:t>+36 76/513-511</a:t>
            </a:r>
          </a:p>
          <a:p>
            <a:pPr marL="0" indent="0" algn="ctr">
              <a:buNone/>
            </a:pPr>
            <a:endParaRPr lang="hu-HU" sz="2800" dirty="0"/>
          </a:p>
          <a:p>
            <a:pPr marL="0" indent="0" algn="ctr">
              <a:buNone/>
            </a:pPr>
            <a:r>
              <a:rPr lang="hu-HU" sz="2800" dirty="0"/>
              <a:t>www.vszk.hu</a:t>
            </a:r>
          </a:p>
        </p:txBody>
      </p:sp>
    </p:spTree>
    <p:extLst>
      <p:ext uri="{BB962C8B-B14F-4D97-AF65-F5344CB8AC3E}">
        <p14:creationId xmlns:p14="http://schemas.microsoft.com/office/powerpoint/2010/main" val="1632480929"/>
      </p:ext>
    </p:extLst>
  </p:cSld>
  <p:clrMapOvr>
    <a:masterClrMapping/>
  </p:clrMapOvr>
  <p:transition spd="slow">
    <p:cover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83568" y="1412776"/>
            <a:ext cx="8280920" cy="1440160"/>
          </a:xfrm>
        </p:spPr>
        <p:txBody>
          <a:bodyPr/>
          <a:lstStyle/>
          <a:p>
            <a:r>
              <a:rPr lang="hu-HU" dirty="0"/>
              <a:t>KÖSZÖNÖM A FIGYELMET!</a:t>
            </a:r>
          </a:p>
        </p:txBody>
      </p:sp>
      <p:sp>
        <p:nvSpPr>
          <p:cNvPr id="4" name="Szövegdoboz 3"/>
          <p:cNvSpPr txBox="1"/>
          <p:nvPr/>
        </p:nvSpPr>
        <p:spPr>
          <a:xfrm>
            <a:off x="279750" y="3441333"/>
            <a:ext cx="5976664" cy="175432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hu-HU" sz="3600" dirty="0">
                <a:solidFill>
                  <a:schemeClr val="bg1"/>
                </a:solidFill>
              </a:rPr>
              <a:t>Németh Péter István</a:t>
            </a:r>
          </a:p>
          <a:p>
            <a:pPr algn="ctr"/>
            <a:r>
              <a:rPr lang="hu-HU" sz="2400" dirty="0">
                <a:solidFill>
                  <a:schemeClr val="bg1"/>
                </a:solidFill>
              </a:rPr>
              <a:t>CLLD Munkaszervezet vezető</a:t>
            </a:r>
          </a:p>
          <a:p>
            <a:pPr algn="ctr"/>
            <a:endParaRPr lang="hu-HU" sz="2400" dirty="0">
              <a:solidFill>
                <a:schemeClr val="bg1"/>
              </a:solidFill>
            </a:endParaRPr>
          </a:p>
          <a:p>
            <a:pPr algn="ctr"/>
            <a:r>
              <a:rPr lang="hu-HU" sz="2400" dirty="0">
                <a:solidFill>
                  <a:schemeClr val="bg1"/>
                </a:solidFill>
              </a:rPr>
              <a:t>Kecskemét, 2019. február 28.</a:t>
            </a:r>
          </a:p>
        </p:txBody>
      </p:sp>
    </p:spTree>
    <p:extLst>
      <p:ext uri="{BB962C8B-B14F-4D97-AF65-F5344CB8AC3E}">
        <p14:creationId xmlns:p14="http://schemas.microsoft.com/office/powerpoint/2010/main" val="3765528970"/>
      </p:ext>
    </p:extLst>
  </p:cSld>
  <p:clrMapOvr>
    <a:masterClrMapping/>
  </p:clrMapOvr>
  <p:transition spd="slow">
    <p:cover/>
  </p:transition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GYEN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um" ma:contentTypeID="0x01010001EB612158487D4B87C4E0B759D1ACDF" ma:contentTypeVersion="6" ma:contentTypeDescription="Új dokumentum létrehozása." ma:contentTypeScope="" ma:versionID="c1f127701f214c39d32b693f8a09e81c">
  <xsd:schema xmlns:xsd="http://www.w3.org/2001/XMLSchema" xmlns:xs="http://www.w3.org/2001/XMLSchema" xmlns:p="http://schemas.microsoft.com/office/2006/metadata/properties" xmlns:ns2="478f2fb9-b20f-4ebf-b668-48a9b71652bc" targetNamespace="http://schemas.microsoft.com/office/2006/metadata/properties" ma:root="true" ma:fieldsID="1d8956cc508c1b136c8cee3a2376a92e" ns2:_="">
    <xsd:import namespace="478f2fb9-b20f-4ebf-b668-48a9b71652b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78f2fb9-b20f-4ebf-b668-48a9b71652b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artalomtípus"/>
        <xsd:element ref="dc:title" minOccurs="0" maxOccurs="1" ma:index="4" ma:displayName="Cím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403F832-40DE-44DA-9EFD-FA528E6ED55F}">
  <ds:schemaRefs>
    <ds:schemaRef ds:uri="http://purl.org/dc/elements/1.1/"/>
    <ds:schemaRef ds:uri="http://www.w3.org/XML/1998/namespace"/>
    <ds:schemaRef ds:uri="478f2fb9-b20f-4ebf-b668-48a9b71652bc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2006/metadata/properties"/>
    <ds:schemaRef ds:uri="http://purl.org/dc/dcmitype/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7A49D6E4-E1C7-4D3C-8A1E-CB1955605F5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78f2fb9-b20f-4ebf-b668-48a9b71652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8DDE8EA-A8B9-415E-86B4-BB5AEF171E5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2414</TotalTime>
  <Words>476</Words>
  <Application>Microsoft Office PowerPoint</Application>
  <PresentationFormat>Diavetítés a képernyőre (4:3 oldalarány)</PresentationFormat>
  <Paragraphs>151</Paragraphs>
  <Slides>19</Slides>
  <Notes>10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19</vt:i4>
      </vt:variant>
    </vt:vector>
  </HeadingPairs>
  <TitlesOfParts>
    <vt:vector size="23" baseType="lpstr">
      <vt:lpstr>Arial</vt:lpstr>
      <vt:lpstr>Calibri</vt:lpstr>
      <vt:lpstr>Times New Roman</vt:lpstr>
      <vt:lpstr>Office-téma</vt:lpstr>
      <vt:lpstr>KözösségÉpítő Kecskemét Helyi Közösség TÁJÉKOZTATÓ FÓRUMA   </vt:lpstr>
      <vt:lpstr>HelYI aKCIÓCSOPORT</vt:lpstr>
      <vt:lpstr>Helyi Közösségi Fejlesztési Stratégia</vt:lpstr>
      <vt:lpstr>Helyi közösségi fejlesztési stratégia megvalósítása</vt:lpstr>
      <vt:lpstr>Helyi közösségi fejlesztési stratégia megvalósítása</vt:lpstr>
      <vt:lpstr>Helyi közösségi fejlesztési stratégia megvalósítása</vt:lpstr>
      <vt:lpstr>Kulcsprojektek</vt:lpstr>
      <vt:lpstr>Kulcsprojektek</vt:lpstr>
      <vt:lpstr>Kulcsprojektek</vt:lpstr>
      <vt:lpstr>Kulcsprojektek</vt:lpstr>
      <vt:lpstr>Kulcsprojektek</vt:lpstr>
      <vt:lpstr>Kulcsprojektek</vt:lpstr>
      <vt:lpstr>Közösségi- és játszóterek</vt:lpstr>
      <vt:lpstr>Közösségi- és játszóterek</vt:lpstr>
      <vt:lpstr>Közösségi- és játszóterek</vt:lpstr>
      <vt:lpstr>Közösségi- és játszóterek</vt:lpstr>
      <vt:lpstr>Közösségi- és játszóterek</vt:lpstr>
      <vt:lpstr>További információk</vt:lpstr>
      <vt:lpstr>KÖSZÖNÖM A FIGYELMET!</vt:lpstr>
    </vt:vector>
  </TitlesOfParts>
  <Company>Városi Szociális Közalapítvány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CLLD</dc:title>
  <dc:creator>Németh Péter István</dc:creator>
  <cp:keywords>Tájékoztató Fórum</cp:keywords>
  <cp:lastModifiedBy>Nev</cp:lastModifiedBy>
  <cp:revision>252</cp:revision>
  <cp:lastPrinted>2018-05-24T07:02:27Z</cp:lastPrinted>
  <dcterms:created xsi:type="dcterms:W3CDTF">2014-03-03T11:13:53Z</dcterms:created>
  <dcterms:modified xsi:type="dcterms:W3CDTF">2019-03-04T23:48:59Z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0x01010001EB612158487D4B87C4E0B759D1ACDF</vt:lpwstr>
  </property>
</Properties>
</file>